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7"/>
  </p:notesMasterIdLst>
  <p:sldIdLst>
    <p:sldId id="256" r:id="rId2"/>
    <p:sldId id="257" r:id="rId3"/>
    <p:sldId id="258" r:id="rId4"/>
    <p:sldId id="266" r:id="rId5"/>
    <p:sldId id="265" r:id="rId6"/>
    <p:sldId id="262" r:id="rId7"/>
    <p:sldId id="264" r:id="rId8"/>
    <p:sldId id="263" r:id="rId9"/>
    <p:sldId id="259" r:id="rId10"/>
    <p:sldId id="261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6o0o0m bu50" initials="F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31"/>
  </p:normalViewPr>
  <p:slideViewPr>
    <p:cSldViewPr snapToGrid="0">
      <p:cViewPr>
        <p:scale>
          <a:sx n="107" d="100"/>
          <a:sy n="107" d="100"/>
        </p:scale>
        <p:origin x="23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8T11:58:16.52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94BD-5654-5E4C-9D8D-7F09573C6EE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F193-0CFF-6C49-9F6F-27FB299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1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*you are the most important player in this scenario.</a:t>
            </a:r>
          </a:p>
          <a:p>
            <a:r>
              <a:rPr lang="en-US" dirty="0" smtClean="0"/>
              <a:t>*if</a:t>
            </a:r>
            <a:r>
              <a:rPr lang="en-US" baseline="0" dirty="0" smtClean="0"/>
              <a:t> you are a self motivated, proactive, life long learner determined to take the extra step , and walk the extra mile. </a:t>
            </a:r>
          </a:p>
          <a:p>
            <a:r>
              <a:rPr lang="en-US" baseline="0" dirty="0" smtClean="0"/>
              <a:t>*the only thing you'll need is strong solid knowledge, patience, all the diplomatic skills in the world.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*it's one thing to have your superior asking you to do a specific task</a:t>
            </a:r>
            <a:r>
              <a:rPr lang="en-US" baseline="0" dirty="0" smtClean="0"/>
              <a:t> and you following the order diligently.</a:t>
            </a:r>
          </a:p>
          <a:p>
            <a:r>
              <a:rPr lang="en-US" baseline="0" dirty="0" smtClean="0"/>
              <a:t>*another thing to come up with idea in the first place, and find a way to do it despite your superior's objections. </a:t>
            </a:r>
          </a:p>
          <a:p>
            <a:r>
              <a:rPr lang="en-US" baseline="0" dirty="0" smtClean="0"/>
              <a:t>*its not impossible but its easy to fail if you don't choose your words correctly, if you 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undrstand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berocracy</a:t>
            </a:r>
            <a:r>
              <a:rPr lang="en-US" baseline="0" dirty="0" smtClean="0"/>
              <a:t> of the system. </a:t>
            </a:r>
          </a:p>
          <a:p>
            <a:r>
              <a:rPr lang="en-US" baseline="0" dirty="0" smtClean="0"/>
              <a:t>*Never too early, never too late. </a:t>
            </a:r>
          </a:p>
          <a:p>
            <a:r>
              <a:rPr lang="en-US" baseline="0" dirty="0" smtClean="0"/>
              <a:t>*Spread the idea among people with the same mindset build yourself  a support team.  </a:t>
            </a:r>
          </a:p>
          <a:p>
            <a:r>
              <a:rPr lang="en-US" baseline="0" dirty="0" smtClean="0"/>
              <a:t>* 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blame the doctor, 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blame the system, 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blame the nurse.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*massive</a:t>
            </a:r>
            <a:r>
              <a:rPr lang="en-US" baseline="0" dirty="0" smtClean="0"/>
              <a:t> trend towards shifting healthcare towards multidisciplinary model .</a:t>
            </a:r>
          </a:p>
          <a:p>
            <a:r>
              <a:rPr lang="en-US" baseline="0" dirty="0" smtClean="0"/>
              <a:t>*individual </a:t>
            </a:r>
            <a:r>
              <a:rPr lang="en-US" baseline="0" dirty="0" smtClean="0"/>
              <a:t>based </a:t>
            </a:r>
            <a:r>
              <a:rPr lang="en-US" baseline="0" dirty="0" smtClean="0"/>
              <a:t>good as a start *</a:t>
            </a:r>
            <a:r>
              <a:rPr lang="en-US" baseline="0" dirty="0" smtClean="0"/>
              <a:t>expect it to be prone to </a:t>
            </a:r>
            <a:r>
              <a:rPr lang="en-US" baseline="0" dirty="0" smtClean="0"/>
              <a:t>misunderstanding rejection , big reason for that lack </a:t>
            </a:r>
            <a:r>
              <a:rPr lang="en-US" baseline="0" dirty="0" smtClean="0"/>
              <a:t>of </a:t>
            </a:r>
            <a:r>
              <a:rPr lang="en-US" baseline="0" dirty="0" smtClean="0"/>
              <a:t>trust. </a:t>
            </a:r>
          </a:p>
          <a:p>
            <a:r>
              <a:rPr lang="en-US" baseline="0" dirty="0" smtClean="0"/>
              <a:t>*physician </a:t>
            </a:r>
            <a:r>
              <a:rPr lang="en-US" baseline="0" dirty="0" smtClean="0"/>
              <a:t>thinks what does he </a:t>
            </a:r>
            <a:r>
              <a:rPr lang="en-US" baseline="0" dirty="0" smtClean="0"/>
              <a:t>know, have to look beyond the prescription. </a:t>
            </a:r>
            <a:endParaRPr lang="en-US" baseline="0" dirty="0" smtClean="0"/>
          </a:p>
          <a:p>
            <a:r>
              <a:rPr lang="en-US" baseline="0" dirty="0" smtClean="0"/>
              <a:t>*team based </a:t>
            </a:r>
            <a:r>
              <a:rPr lang="en-US" baseline="0" dirty="0" smtClean="0"/>
              <a:t>many times you will not correct the mistakes but you will be part of the decision making in the 1st place, </a:t>
            </a:r>
          </a:p>
          <a:p>
            <a:r>
              <a:rPr lang="en-US" baseline="0" dirty="0" smtClean="0"/>
              <a:t>increases </a:t>
            </a:r>
            <a:r>
              <a:rPr lang="en-US" baseline="0" dirty="0" err="1" smtClean="0"/>
              <a:t>reccomendation</a:t>
            </a:r>
            <a:r>
              <a:rPr lang="en-US" baseline="0" dirty="0" smtClean="0"/>
              <a:t> acceptance </a:t>
            </a:r>
            <a:r>
              <a:rPr lang="en-US" baseline="0" dirty="0" smtClean="0"/>
              <a:t>rate. </a:t>
            </a:r>
          </a:p>
          <a:p>
            <a:r>
              <a:rPr lang="en-US" baseline="0" dirty="0" smtClean="0"/>
              <a:t>*</a:t>
            </a:r>
            <a:r>
              <a:rPr lang="en-US" baseline="0" dirty="0" err="1" smtClean="0"/>
              <a:t>bcs</a:t>
            </a:r>
            <a:r>
              <a:rPr lang="en-US" baseline="0" dirty="0" smtClean="0"/>
              <a:t> with time grows relationship of trust and respect between you and the team. </a:t>
            </a:r>
            <a:endParaRPr lang="en-US" baseline="0" dirty="0" smtClean="0"/>
          </a:p>
          <a:p>
            <a:r>
              <a:rPr lang="en-US" baseline="0" dirty="0" smtClean="0"/>
              <a:t>*cant </a:t>
            </a:r>
            <a:r>
              <a:rPr lang="en-US" baseline="0" dirty="0" smtClean="0"/>
              <a:t>make clinical decision if you 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look at the whole in depth clinical picture.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 certain physician</a:t>
            </a:r>
            <a:r>
              <a:rPr lang="en-US" baseline="0" dirty="0" smtClean="0"/>
              <a:t> that always respected you gave you positive feedback to your </a:t>
            </a:r>
            <a:r>
              <a:rPr lang="en-US" baseline="0" dirty="0" err="1" smtClean="0"/>
              <a:t>recomondations</a:t>
            </a:r>
            <a:r>
              <a:rPr lang="en-US" baseline="0" dirty="0" smtClean="0"/>
              <a:t>. </a:t>
            </a:r>
            <a:endParaRPr lang="en-US" dirty="0" smtClean="0"/>
          </a:p>
          <a:p>
            <a:r>
              <a:rPr lang="en-US" dirty="0" smtClean="0"/>
              <a:t>*the support you get from your environment the more likely you'll succeed</a:t>
            </a:r>
            <a:r>
              <a:rPr lang="en-US" baseline="0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*find your way to the head of department explain your role what you wish to do.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*gain approval of head of your </a:t>
            </a:r>
            <a:r>
              <a:rPr lang="en-US" baseline="0" dirty="0" err="1" smtClean="0"/>
              <a:t>depratment</a:t>
            </a:r>
            <a:r>
              <a:rPr lang="en-US" baseline="0" dirty="0" smtClean="0"/>
              <a:t>, institute administration.</a:t>
            </a:r>
          </a:p>
          <a:p>
            <a:r>
              <a:rPr lang="en-US" baseline="0" dirty="0" smtClean="0"/>
              <a:t>*strengthen your proposal by as much support as you can get , get the help of the quality office/team. </a:t>
            </a:r>
          </a:p>
          <a:p>
            <a:r>
              <a:rPr lang="en-US" baseline="0" dirty="0" smtClean="0"/>
              <a:t>**</a:t>
            </a:r>
          </a:p>
          <a:p>
            <a:r>
              <a:rPr lang="en-US" baseline="0" dirty="0" smtClean="0"/>
              <a:t>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hours</a:t>
            </a:r>
          </a:p>
          <a:p>
            <a:r>
              <a:rPr lang="en-US" dirty="0" smtClean="0"/>
              <a:t>what are your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resposibilities</a:t>
            </a:r>
            <a:endParaRPr lang="en-US" baseline="0" dirty="0" smtClean="0"/>
          </a:p>
          <a:p>
            <a:r>
              <a:rPr lang="en-US" baseline="0" dirty="0" smtClean="0"/>
              <a:t>contact info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 take your time to know the place, understand the workflow, </a:t>
            </a:r>
            <a:r>
              <a:rPr lang="en-US" baseline="0" dirty="0" err="1" smtClean="0"/>
              <a:t>herarchy</a:t>
            </a:r>
            <a:r>
              <a:rPr lang="en-US" baseline="0" dirty="0" smtClean="0"/>
              <a:t> of the system, build </a:t>
            </a:r>
            <a:r>
              <a:rPr lang="en-US" baseline="0" dirty="0" err="1" smtClean="0"/>
              <a:t>relashionships</a:t>
            </a:r>
            <a:r>
              <a:rPr lang="en-US" baseline="0" dirty="0" smtClean="0"/>
              <a:t> break the 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*avoid conflict, step</a:t>
            </a:r>
            <a:r>
              <a:rPr lang="en-US" baseline="0" dirty="0" smtClean="0"/>
              <a:t> back, try to listen with an unbiased ear ,knowing that it's not personal, try to cooperate without compromising the outcome of your service. </a:t>
            </a:r>
            <a:endParaRPr lang="en-US" dirty="0" smtClean="0"/>
          </a:p>
          <a:p>
            <a:r>
              <a:rPr lang="en-US" dirty="0" smtClean="0"/>
              <a:t>*start slow,</a:t>
            </a:r>
            <a:r>
              <a:rPr lang="en-US" baseline="0" dirty="0" smtClean="0"/>
              <a:t> take your time to know the staff, the workflow, the </a:t>
            </a:r>
            <a:r>
              <a:rPr lang="en-US" baseline="0" dirty="0" err="1" smtClean="0"/>
              <a:t>hirarichy</a:t>
            </a:r>
            <a:r>
              <a:rPr lang="en-US" baseline="0" dirty="0" smtClean="0"/>
              <a:t>, find their weak spot and your week spot.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F193-0CFF-6C49-9F6F-27FB2991AD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0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2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7829C-126E-0848-BA58-37FA8BFD303E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84F10-14A5-0544-83C9-28A4141F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4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1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8A4721-BF64-4748-BBEF-C4E67F6A858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7F07AAD-B884-4089-B5D0-292EE811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650670"/>
            <a:ext cx="7315200" cy="2903042"/>
          </a:xfrm>
        </p:spPr>
        <p:txBody>
          <a:bodyPr/>
          <a:lstStyle/>
          <a:p>
            <a:r>
              <a:rPr lang="en-US" dirty="0" smtClean="0"/>
              <a:t>Clinical Pharmacy Services: How to Initiate?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Ph. Fatima </a:t>
            </a:r>
            <a:r>
              <a:rPr lang="en-US" dirty="0" err="1" smtClean="0"/>
              <a:t>Bukhamseen</a:t>
            </a:r>
            <a:endParaRPr lang="en-US" dirty="0" smtClean="0"/>
          </a:p>
          <a:p>
            <a:r>
              <a:rPr lang="en-US" dirty="0" smtClean="0"/>
              <a:t>Ph. Adnan </a:t>
            </a:r>
            <a:r>
              <a:rPr lang="en-US" dirty="0" err="1" smtClean="0"/>
              <a:t>Hajiah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213756"/>
            <a:ext cx="7851677" cy="636517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Implementation:</a:t>
            </a:r>
            <a:endParaRPr lang="en-US" sz="2400" dirty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Explain to team what to expect from you 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Orientation </a:t>
            </a:r>
            <a:r>
              <a:rPr lang="en-US" sz="2000" dirty="0" smtClean="0">
                <a:sym typeface="Wingdings"/>
              </a:rPr>
              <a:t>period</a:t>
            </a:r>
            <a:endParaRPr lang="en-US" sz="2000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Who to approach, How to approach.</a:t>
            </a:r>
          </a:p>
          <a:p>
            <a:pPr lvl="1">
              <a:buFont typeface="Wingdings" charset="2"/>
              <a:buChar char="Ø"/>
            </a:pPr>
            <a:endParaRPr lang="en-US" sz="2000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Record interventions. </a:t>
            </a:r>
          </a:p>
          <a:p>
            <a:pPr lvl="1">
              <a:buFont typeface="Wingdings" charset="2"/>
              <a:buChar char="Ø"/>
            </a:pPr>
            <a:endParaRPr lang="en-US" sz="2000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Always double check your recommendations, using multiple reliable sources.</a:t>
            </a:r>
          </a:p>
          <a:p>
            <a:pPr lvl="1">
              <a:buFont typeface="Wingdings" charset="2"/>
              <a:buChar char="Ø"/>
            </a:pPr>
            <a:endParaRPr lang="en-US" sz="2000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Build your own evidence based practice ( not everything is based on guidelines, (exclusion criteria, clinical judgment).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Key  elements to starting new clinical services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904" y="296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Approval of superior.(direct head of pharmacy, head of pharmacy department) </a:t>
            </a:r>
          </a:p>
          <a:p>
            <a:r>
              <a:rPr lang="en-US" dirty="0" smtClean="0"/>
              <a:t>Key stakeholders decision makers.(Hospital administration, </a:t>
            </a:r>
          </a:p>
          <a:p>
            <a:r>
              <a:rPr lang="en-US" dirty="0" smtClean="0"/>
              <a:t>Resistance :</a:t>
            </a:r>
          </a:p>
          <a:p>
            <a:pPr lvl="1"/>
            <a:r>
              <a:rPr lang="en-US" dirty="0" smtClean="0"/>
              <a:t>Internal</a:t>
            </a:r>
            <a:endParaRPr lang="en-US" dirty="0"/>
          </a:p>
          <a:p>
            <a:pPr lvl="1"/>
            <a:r>
              <a:rPr lang="en-US" dirty="0" smtClean="0"/>
              <a:t>External</a:t>
            </a:r>
          </a:p>
          <a:p>
            <a:r>
              <a:rPr lang="en-US" dirty="0" smtClean="0"/>
              <a:t>Conflict.</a:t>
            </a:r>
          </a:p>
          <a:p>
            <a:r>
              <a:rPr lang="en-US" dirty="0" smtClean="0"/>
              <a:t>Lack of Experience.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/>
              <a:t>Identifying the possible obstacles and gaining problem solving skills.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2019198" y="1232063"/>
            <a:ext cx="6804168" cy="24730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5400" dirty="0"/>
              <a:t>A glimpse into our daily activities</a:t>
            </a:r>
            <a:endParaRPr lang="ar-KW" altLang="x-none" sz="5400" dirty="0">
              <a:ea typeface="Tahoma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/>
          <a:lstStyle/>
          <a:p>
            <a:pPr eaLnBrk="1" hangingPunct="1"/>
            <a:r>
              <a:rPr lang="en-US" altLang="x-none" dirty="0" smtClean="0">
                <a:solidFill>
                  <a:srgbClr val="595959"/>
                </a:solidFill>
                <a:ea typeface="Tahoma" charset="0"/>
              </a:rPr>
              <a:t>Ph. Adnan </a:t>
            </a:r>
            <a:r>
              <a:rPr lang="en-US" altLang="x-none" dirty="0" err="1" smtClean="0">
                <a:solidFill>
                  <a:srgbClr val="595959"/>
                </a:solidFill>
                <a:ea typeface="Tahoma" charset="0"/>
              </a:rPr>
              <a:t>Hajjiah</a:t>
            </a:r>
            <a:endParaRPr lang="ar-KW" altLang="x-none" dirty="0">
              <a:solidFill>
                <a:srgbClr val="595959"/>
              </a:solidFill>
              <a:ea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127" y="950027"/>
            <a:ext cx="3182587" cy="3823854"/>
          </a:xfrm>
        </p:spPr>
        <p:txBody>
          <a:bodyPr/>
          <a:lstStyle/>
          <a:p>
            <a:pPr rtl="0"/>
            <a:r>
              <a:rPr lang="en-US" altLang="x-none"/>
              <a:t>How to make your interventions successful 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776353" y="1552914"/>
            <a:ext cx="6778234" cy="3680494"/>
          </a:xfrm>
        </p:spPr>
        <p:txBody>
          <a:bodyPr/>
          <a:lstStyle/>
          <a:p>
            <a:pPr algn="l" rtl="0"/>
            <a:r>
              <a:rPr lang="en-US" altLang="x-none" sz="2400" dirty="0"/>
              <a:t>Different patterns of prescribing require different intervention techniques:</a:t>
            </a:r>
          </a:p>
          <a:p>
            <a:pPr lvl="1" indent="-342900" algn="l" rtl="0"/>
            <a:r>
              <a:rPr lang="en-US" altLang="x-none" sz="2000" dirty="0"/>
              <a:t>Educational sessions </a:t>
            </a:r>
          </a:p>
          <a:p>
            <a:pPr lvl="1" indent="-342900" algn="l" rtl="0"/>
            <a:r>
              <a:rPr lang="en-US" altLang="x-none" sz="2000" dirty="0"/>
              <a:t>Protocols policies </a:t>
            </a:r>
          </a:p>
          <a:p>
            <a:pPr lvl="1" indent="-342900" algn="l" rtl="0"/>
            <a:r>
              <a:rPr lang="en-US" altLang="x-none" sz="2000" dirty="0"/>
              <a:t>Guideline development</a:t>
            </a:r>
          </a:p>
        </p:txBody>
      </p:sp>
    </p:spTree>
    <p:extLst>
      <p:ext uri="{BB962C8B-B14F-4D97-AF65-F5344CB8AC3E}">
        <p14:creationId xmlns:p14="http://schemas.microsoft.com/office/powerpoint/2010/main" val="13743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31079" y="2256311"/>
            <a:ext cx="2264620" cy="154379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400" dirty="0"/>
              <a:t>Scenario 1</a:t>
            </a:r>
            <a:endParaRPr lang="ar-KW" altLang="x-none" sz="4400" dirty="0">
              <a:ea typeface="Tahoma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633849" y="926275"/>
            <a:ext cx="7870764" cy="498557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x-none" sz="2400" dirty="0"/>
              <a:t>Serum drug levels taken too early </a:t>
            </a:r>
          </a:p>
          <a:p>
            <a:pPr algn="l" rtl="0" eaLnBrk="1" hangingPunct="1"/>
            <a:r>
              <a:rPr lang="en-US" altLang="x-none" sz="2400" dirty="0"/>
              <a:t>Lack of knowledge of PK properties of medications especially agents with narrow therapeutic index results in potential harm </a:t>
            </a:r>
          </a:p>
          <a:p>
            <a:pPr algn="l" rtl="0" eaLnBrk="1" hangingPunct="1"/>
            <a:r>
              <a:rPr lang="en-US" altLang="x-none" sz="2400" dirty="0"/>
              <a:t>Serum levels taken too early in the course of treatment before reaching steady state often come back as </a:t>
            </a:r>
            <a:r>
              <a:rPr lang="en-US" altLang="x-none" sz="2400" dirty="0">
                <a:solidFill>
                  <a:srgbClr val="FF0000"/>
                </a:solidFill>
              </a:rPr>
              <a:t>low </a:t>
            </a:r>
          </a:p>
          <a:p>
            <a:pPr algn="l" rtl="0" eaLnBrk="1" hangingPunct="1"/>
            <a:r>
              <a:rPr lang="en-US" altLang="x-none" sz="2400" dirty="0"/>
              <a:t>This causes an attempt to increase the dose based on inappropriate drug level interpretation</a:t>
            </a:r>
          </a:p>
          <a:p>
            <a:pPr algn="l" rtl="0" eaLnBrk="1" hangingPunct="1"/>
            <a:r>
              <a:rPr lang="en-US" altLang="x-none" sz="2400" dirty="0"/>
              <a:t>An example: vancomycin and phenytoin  </a:t>
            </a:r>
            <a:endParaRPr lang="ar-KW" altLang="x-none" sz="2400" dirty="0">
              <a:ea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9828" y="1531917"/>
            <a:ext cx="2442750" cy="1774371"/>
          </a:xfrm>
        </p:spPr>
        <p:txBody>
          <a:bodyPr/>
          <a:lstStyle/>
          <a:p>
            <a:r>
              <a:rPr lang="en-US" altLang="x-none"/>
              <a:t>How to approach?  </a:t>
            </a:r>
            <a:endParaRPr lang="ar-KW" altLang="x-none" dirty="0">
              <a:ea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27" y="1318161"/>
            <a:ext cx="7455127" cy="4379933"/>
          </a:xfrm>
        </p:spPr>
        <p:txBody>
          <a:bodyPr>
            <a:normAutofit/>
          </a:bodyPr>
          <a:lstStyle/>
          <a:p>
            <a:pPr algn="l" rtl="0"/>
            <a:r>
              <a:rPr lang="en-US" altLang="x-none" sz="3200" dirty="0"/>
              <a:t>Best approach to the problem:</a:t>
            </a:r>
          </a:p>
          <a:p>
            <a:pPr lvl="1" algn="l" rtl="0"/>
            <a:r>
              <a:rPr lang="en-US" altLang="x-none" sz="2800" dirty="0"/>
              <a:t>Conduct a seminar about serum drug level interpretation </a:t>
            </a:r>
          </a:p>
          <a:p>
            <a:pPr lvl="1" algn="l" rtl="0"/>
            <a:r>
              <a:rPr lang="en-US" altLang="x-none" sz="2800" dirty="0"/>
              <a:t>Approach the prescribing physician and kindly correct their misconceptions </a:t>
            </a:r>
          </a:p>
          <a:p>
            <a:pPr lvl="1" algn="l" rtl="0"/>
            <a:r>
              <a:rPr lang="en-US" altLang="x-none" sz="2800" dirty="0"/>
              <a:t>Develop a policy regarding serum drug level monitoring </a:t>
            </a:r>
          </a:p>
          <a:p>
            <a:pPr lvl="1" algn="l" rtl="0">
              <a:buFont typeface="Wingdings 3" charset="2"/>
              <a:buNone/>
            </a:pPr>
            <a:endParaRPr lang="ar-KW" altLang="x-none" sz="2800" dirty="0">
              <a:ea typeface="Tahoma" charset="0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76" y="4465658"/>
            <a:ext cx="15541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163781"/>
            <a:ext cx="3598223" cy="3206338"/>
          </a:xfrm>
        </p:spPr>
        <p:txBody>
          <a:bodyPr/>
          <a:lstStyle/>
          <a:p>
            <a:pPr rtl="0"/>
            <a:r>
              <a:rPr lang="en-US" altLang="x-none"/>
              <a:t>Follow up your recommendations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98223" y="1068779"/>
            <a:ext cx="7906390" cy="4843071"/>
          </a:xfrm>
        </p:spPr>
        <p:txBody>
          <a:bodyPr/>
          <a:lstStyle/>
          <a:p>
            <a:pPr algn="l" rtl="0"/>
            <a:r>
              <a:rPr lang="en-US" altLang="x-none" sz="2400" dirty="0"/>
              <a:t>Misunderstanding of orders, forgotten during handover</a:t>
            </a:r>
          </a:p>
          <a:p>
            <a:pPr algn="l" rtl="0"/>
            <a:r>
              <a:rPr lang="en-US" altLang="x-none" sz="2400" dirty="0"/>
              <a:t>Following up drug levels and making adjustments accordingly</a:t>
            </a:r>
          </a:p>
          <a:p>
            <a:pPr algn="l" rtl="0"/>
            <a:r>
              <a:rPr lang="en-US" altLang="x-none" sz="2400" dirty="0"/>
              <a:t>Reviewing the viability of the recommendation, and make necessary amendments according to changes in clinical status</a:t>
            </a:r>
          </a:p>
          <a:p>
            <a:pPr algn="l" rtl="0"/>
            <a:r>
              <a:rPr lang="en-US" altLang="x-none" sz="2400" dirty="0"/>
              <a:t>Patient shifted </a:t>
            </a:r>
          </a:p>
          <a:p>
            <a:pPr algn="l" rtl="0"/>
            <a:r>
              <a:rPr lang="en-US" altLang="x-none" sz="2400" dirty="0"/>
              <a:t>Result of serum levels outside working hours</a:t>
            </a:r>
          </a:p>
          <a:p>
            <a:pPr algn="l" rtl="0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579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965800"/>
            <a:ext cx="5364080" cy="9199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/>
              <a:t>Prescribing patterns </a:t>
            </a:r>
            <a:br>
              <a:rPr lang="en-US" altLang="x-none"/>
            </a:br>
            <a:endParaRPr lang="ar-KW" altLang="x-none" dirty="0">
              <a:ea typeface="Tahoma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56112" y="996579"/>
            <a:ext cx="7682943" cy="4477945"/>
          </a:xfrm>
        </p:spPr>
        <p:txBody>
          <a:bodyPr/>
          <a:lstStyle/>
          <a:p>
            <a:pPr algn="l" rtl="0" eaLnBrk="1" hangingPunct="1"/>
            <a:r>
              <a:rPr lang="en-US" altLang="x-none" sz="2800" dirty="0"/>
              <a:t>Prescribing cascade</a:t>
            </a:r>
          </a:p>
          <a:p>
            <a:pPr lvl="1" algn="l" rtl="0" eaLnBrk="1" hangingPunct="1"/>
            <a:r>
              <a:rPr lang="en-US" altLang="x-none" sz="2600" dirty="0"/>
              <a:t>Side effects of drugs misdiagnosed as symptoms of another disease/condition leading to further prescribing, further adverse drug reactions and potential drug-drug interactions</a:t>
            </a:r>
            <a:endParaRPr lang="ar-KW" altLang="x-none" sz="2600" dirty="0">
              <a:ea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endParaRPr lang="ar-KW" altLang="x-none">
              <a:ea typeface="Tahoma" charset="0"/>
            </a:endParaRP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388" y="679450"/>
            <a:ext cx="7502525" cy="5630863"/>
          </a:xfrm>
        </p:spPr>
      </p:pic>
    </p:spTree>
    <p:extLst>
      <p:ext uri="{BB962C8B-B14F-4D97-AF65-F5344CB8AC3E}">
        <p14:creationId xmlns:p14="http://schemas.microsoft.com/office/powerpoint/2010/main" val="131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90456" y="1484416"/>
            <a:ext cx="2276495" cy="1513114"/>
          </a:xfrm>
        </p:spPr>
        <p:txBody>
          <a:bodyPr/>
          <a:lstStyle/>
          <a:p>
            <a:pPr eaLnBrk="1" hangingPunct="1"/>
            <a:r>
              <a:rPr lang="en-US" altLang="x-none"/>
              <a:t>Scenario 2</a:t>
            </a:r>
            <a:endParaRPr lang="ar-KW" altLang="x-none" dirty="0">
              <a:ea typeface="Tahoma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23855" y="902525"/>
            <a:ext cx="7680758" cy="4926198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x-none" sz="2800" dirty="0"/>
              <a:t>Erythromycin prescribed as </a:t>
            </a:r>
            <a:r>
              <a:rPr lang="en-US" altLang="x-none" sz="2800" dirty="0" err="1"/>
              <a:t>prokinetic</a:t>
            </a:r>
            <a:r>
              <a:rPr lang="en-US" altLang="x-none" sz="2800" dirty="0"/>
              <a:t> agent used for delayed gastric emptying which could cause intolerance to feeding in critically ill patients </a:t>
            </a:r>
          </a:p>
          <a:p>
            <a:pPr algn="l" rtl="0" eaLnBrk="1" hangingPunct="1"/>
            <a:r>
              <a:rPr lang="en-US" altLang="x-none" sz="2800" dirty="0"/>
              <a:t>Diarrhea is a common side effect of erythromycin </a:t>
            </a:r>
          </a:p>
          <a:p>
            <a:pPr algn="l" rtl="0" eaLnBrk="1" hangingPunct="1"/>
            <a:r>
              <a:rPr lang="en-US" altLang="x-none" sz="2800" dirty="0" smtClean="0"/>
              <a:t>General trend towards misdiagnosing </a:t>
            </a:r>
            <a:r>
              <a:rPr lang="en-US" altLang="x-none" sz="2800" dirty="0"/>
              <a:t>as C. Difficile infection </a:t>
            </a:r>
          </a:p>
          <a:p>
            <a:pPr algn="l" rtl="0" eaLnBrk="1" hangingPunct="1"/>
            <a:r>
              <a:rPr lang="en-US" altLang="x-none" sz="2800" dirty="0"/>
              <a:t>Treated with 10 day course of oral metronidazole </a:t>
            </a:r>
            <a:endParaRPr lang="ar-KW" altLang="x-none" sz="2800" dirty="0">
              <a:ea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977" y="748145"/>
            <a:ext cx="7467491" cy="5236603"/>
          </a:xfrm>
        </p:spPr>
        <p:txBody>
          <a:bodyPr/>
          <a:lstStyle/>
          <a:p>
            <a:r>
              <a:rPr lang="en-US" dirty="0" smtClean="0"/>
              <a:t>Introducing our current clinical pharmacy model in MKH ICU.</a:t>
            </a:r>
          </a:p>
          <a:p>
            <a:r>
              <a:rPr lang="en-US" dirty="0" smtClean="0"/>
              <a:t>Outline key elements needed to introduce new clinical pharmacy services.</a:t>
            </a:r>
          </a:p>
          <a:p>
            <a:r>
              <a:rPr lang="en-US" dirty="0" smtClean="0"/>
              <a:t>Identifying the possible obstacles and gaining problem solving skills.</a:t>
            </a:r>
          </a:p>
          <a:p>
            <a:r>
              <a:rPr lang="en-US" dirty="0" smtClean="0"/>
              <a:t>How to approach and tackle different drug related problems.  </a:t>
            </a:r>
            <a:endParaRPr lang="en-US" dirty="0" smtClean="0"/>
          </a:p>
          <a:p>
            <a:r>
              <a:rPr lang="en-US" dirty="0" smtClean="0"/>
              <a:t>Future prospects.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6696" y="1040605"/>
            <a:ext cx="2739631" cy="3222637"/>
          </a:xfrm>
        </p:spPr>
        <p:txBody>
          <a:bodyPr/>
          <a:lstStyle/>
          <a:p>
            <a:r>
              <a:rPr lang="en-US" altLang="x-none"/>
              <a:t>How to approach?</a:t>
            </a:r>
            <a:endParaRPr lang="ar-KW" altLang="x-none" dirty="0">
              <a:ea typeface="Tahoma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76600" y="1415941"/>
            <a:ext cx="8915400" cy="3778250"/>
          </a:xfrm>
        </p:spPr>
        <p:txBody>
          <a:bodyPr>
            <a:normAutofit/>
          </a:bodyPr>
          <a:lstStyle/>
          <a:p>
            <a:pPr algn="l" rtl="0"/>
            <a:r>
              <a:rPr lang="en-US" altLang="x-none" sz="3200" dirty="0"/>
              <a:t>Best approach to the problem: </a:t>
            </a:r>
          </a:p>
          <a:p>
            <a:pPr lvl="1" algn="l" rtl="0"/>
            <a:r>
              <a:rPr lang="en-US" altLang="x-none" sz="2800" dirty="0"/>
              <a:t>Conduct a talk about incidence and causes of C. Diff infections</a:t>
            </a:r>
          </a:p>
          <a:p>
            <a:pPr lvl="1" algn="l" rtl="0"/>
            <a:r>
              <a:rPr lang="en-US" altLang="x-none" sz="2800" dirty="0"/>
              <a:t>Develop a protocol regarding prescribing of </a:t>
            </a:r>
            <a:r>
              <a:rPr lang="en-US" altLang="x-none" sz="2800" dirty="0" smtClean="0"/>
              <a:t>    </a:t>
            </a:r>
            <a:r>
              <a:rPr lang="en-US" altLang="x-none" sz="2800" dirty="0" err="1" smtClean="0"/>
              <a:t>prokinetic</a:t>
            </a:r>
            <a:r>
              <a:rPr lang="en-US" altLang="x-none" sz="2800" dirty="0" smtClean="0"/>
              <a:t> </a:t>
            </a:r>
            <a:r>
              <a:rPr lang="en-US" altLang="x-none" sz="2800" dirty="0"/>
              <a:t>agents </a:t>
            </a:r>
          </a:p>
          <a:p>
            <a:pPr lvl="1" algn="l" rtl="0"/>
            <a:r>
              <a:rPr lang="en-US" altLang="x-none" sz="2800" dirty="0"/>
              <a:t>Develop a policy restricting use of metronidazole </a:t>
            </a:r>
            <a:endParaRPr lang="ar-KW" altLang="x-none" sz="2800" dirty="0">
              <a:ea typeface="Tahoma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24" y="4543654"/>
            <a:ext cx="1706129" cy="21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9823" y="1496289"/>
            <a:ext cx="2715881" cy="1888179"/>
          </a:xfrm>
        </p:spPr>
        <p:txBody>
          <a:bodyPr>
            <a:normAutofit/>
          </a:bodyPr>
          <a:lstStyle/>
          <a:p>
            <a:pPr rtl="0"/>
            <a:r>
              <a:rPr lang="en-US" altLang="x-none"/>
              <a:t>Prescribing patterns </a:t>
            </a:r>
            <a:br>
              <a:rPr lang="en-US" altLang="x-none"/>
            </a:br>
            <a:endParaRPr lang="en-US" altLang="x-none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30731" y="1187532"/>
            <a:ext cx="7573881" cy="4724318"/>
          </a:xfrm>
        </p:spPr>
        <p:txBody>
          <a:bodyPr>
            <a:normAutofit/>
          </a:bodyPr>
          <a:lstStyle/>
          <a:p>
            <a:pPr algn="l" rtl="0"/>
            <a:r>
              <a:rPr lang="en-US" altLang="x-none" sz="3600" dirty="0"/>
              <a:t>Burden on certain agents</a:t>
            </a:r>
          </a:p>
          <a:p>
            <a:pPr lvl="1" algn="l" rtl="0"/>
            <a:r>
              <a:rPr lang="en-US" altLang="x-none" sz="3200" dirty="0"/>
              <a:t>Hazardous drug-drug interactions often leading to treatment failure due to reduced or potentiated effects of medications</a:t>
            </a:r>
            <a:endParaRPr lang="ar-KW" altLang="x-none" sz="3200" dirty="0">
              <a:ea typeface="Tahoma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5080000"/>
            <a:ext cx="12080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454" y="1265154"/>
            <a:ext cx="2050864" cy="2107437"/>
          </a:xfrm>
        </p:spPr>
        <p:txBody>
          <a:bodyPr/>
          <a:lstStyle/>
          <a:p>
            <a:pPr eaLnBrk="1" hangingPunct="1"/>
            <a:r>
              <a:rPr lang="en-US" altLang="x-none"/>
              <a:t>Scenario 3 </a:t>
            </a:r>
            <a:endParaRPr lang="ar-KW" altLang="x-none" dirty="0">
              <a:ea typeface="Tahoma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03613" y="779812"/>
            <a:ext cx="7872948" cy="5466609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x-none" sz="2400" dirty="0"/>
              <a:t>Hazardous drug-drug interactions between antibiotics and </a:t>
            </a:r>
            <a:r>
              <a:rPr lang="en-US" altLang="x-none" sz="2400" dirty="0" err="1"/>
              <a:t>antiepileptics</a:t>
            </a:r>
            <a:r>
              <a:rPr lang="en-US" altLang="x-none" sz="2400" dirty="0"/>
              <a:t> are not uncommon</a:t>
            </a:r>
          </a:p>
          <a:p>
            <a:pPr algn="l" rtl="0" eaLnBrk="1" hangingPunct="1"/>
            <a:r>
              <a:rPr lang="en-US" altLang="x-none" sz="2400" dirty="0" err="1"/>
              <a:t>Meropenem</a:t>
            </a:r>
            <a:r>
              <a:rPr lang="en-US" altLang="x-none" sz="2400" dirty="0"/>
              <a:t> is the most commonly used antibiotic in intensive care</a:t>
            </a:r>
          </a:p>
          <a:p>
            <a:pPr algn="l" rtl="0" eaLnBrk="1" hangingPunct="1"/>
            <a:r>
              <a:rPr lang="en-US" altLang="x-none" sz="2400" dirty="0"/>
              <a:t>Status epileptics patients often treated with </a:t>
            </a:r>
            <a:r>
              <a:rPr lang="en-US" altLang="x-none" sz="2400" dirty="0" err="1"/>
              <a:t>valproic</a:t>
            </a:r>
            <a:r>
              <a:rPr lang="en-US" altLang="x-none" sz="2400" dirty="0"/>
              <a:t> acid (</a:t>
            </a:r>
            <a:r>
              <a:rPr lang="en-US" altLang="x-none" sz="2400" dirty="0" err="1"/>
              <a:t>depakine</a:t>
            </a:r>
            <a:r>
              <a:rPr lang="en-US" altLang="x-none" sz="2400" dirty="0"/>
              <a:t>) </a:t>
            </a:r>
          </a:p>
          <a:p>
            <a:pPr algn="l" rtl="0" eaLnBrk="1" hangingPunct="1"/>
            <a:r>
              <a:rPr lang="en-US" altLang="x-none" sz="2400" dirty="0"/>
              <a:t>A major drug-drug interaction exist between those agents resulting in treatment failure of the antiepileptic </a:t>
            </a:r>
          </a:p>
          <a:p>
            <a:pPr algn="l" rtl="0" eaLnBrk="1" hangingPunct="1"/>
            <a:r>
              <a:rPr lang="en-US" altLang="x-none" sz="2400" dirty="0"/>
              <a:t>Several cases have been observed including high doses of </a:t>
            </a:r>
            <a:r>
              <a:rPr lang="en-US" altLang="x-none" sz="2400" dirty="0" err="1"/>
              <a:t>valproic</a:t>
            </a:r>
            <a:r>
              <a:rPr lang="en-US" altLang="x-none" sz="2400" dirty="0"/>
              <a:t> acid were reached with little control due to co-administration of </a:t>
            </a:r>
            <a:r>
              <a:rPr lang="en-US" altLang="x-none" sz="2400" dirty="0" err="1"/>
              <a:t>meropenem</a:t>
            </a:r>
            <a:r>
              <a:rPr lang="en-US" altLang="x-none" sz="2400" dirty="0"/>
              <a:t> as the antimicrobial agent </a:t>
            </a:r>
            <a:endParaRPr lang="ar-KW" altLang="x-none" sz="2400" dirty="0">
              <a:ea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7946" y="1502662"/>
            <a:ext cx="2834635" cy="1509712"/>
          </a:xfrm>
        </p:spPr>
        <p:txBody>
          <a:bodyPr/>
          <a:lstStyle/>
          <a:p>
            <a:r>
              <a:rPr lang="en-US" altLang="x-none"/>
              <a:t>How to approach?</a:t>
            </a:r>
            <a:endParaRPr lang="ar-KW" altLang="x-none" dirty="0">
              <a:ea typeface="Tahoma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83231" y="1128156"/>
            <a:ext cx="7621382" cy="4783694"/>
          </a:xfrm>
        </p:spPr>
        <p:txBody>
          <a:bodyPr>
            <a:normAutofit/>
          </a:bodyPr>
          <a:lstStyle/>
          <a:p>
            <a:pPr algn="l" rtl="0"/>
            <a:r>
              <a:rPr lang="en-US" altLang="x-none" sz="2800" dirty="0"/>
              <a:t>Best approach to the problem </a:t>
            </a:r>
          </a:p>
          <a:p>
            <a:pPr lvl="1" algn="l" rtl="0"/>
            <a:r>
              <a:rPr lang="en-US" altLang="x-none" sz="2400" dirty="0"/>
              <a:t>Contact the intensive care team regarding drug interaction and advise to increase antiepileptic dose </a:t>
            </a:r>
          </a:p>
          <a:p>
            <a:pPr lvl="1" algn="l" rtl="0"/>
            <a:r>
              <a:rPr lang="en-US" altLang="x-none" sz="2400" dirty="0"/>
              <a:t>Contact the neurologist regarding drug interaction and advise to switch gradually to another antiepileptic </a:t>
            </a:r>
          </a:p>
          <a:p>
            <a:pPr lvl="1" algn="l" rtl="0"/>
            <a:r>
              <a:rPr lang="en-US" altLang="x-none" sz="2400" dirty="0"/>
              <a:t>Develop a protocol regarding use of antibiotics in the intensive care unit </a:t>
            </a:r>
          </a:p>
          <a:p>
            <a:pPr lvl="1" algn="l" rtl="0"/>
            <a:r>
              <a:rPr lang="en-US" altLang="x-none" sz="2400" dirty="0"/>
              <a:t>Provide a talk to the ICU team regarding drug interactions </a:t>
            </a:r>
          </a:p>
        </p:txBody>
      </p:sp>
    </p:spTree>
    <p:extLst>
      <p:ext uri="{BB962C8B-B14F-4D97-AF65-F5344CB8AC3E}">
        <p14:creationId xmlns:p14="http://schemas.microsoft.com/office/powerpoint/2010/main" val="72322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organization. (clinical pharmacy department)  </a:t>
            </a:r>
          </a:p>
          <a:p>
            <a:r>
              <a:rPr lang="en-US" dirty="0" smtClean="0"/>
              <a:t>Starting </a:t>
            </a:r>
            <a:r>
              <a:rPr lang="en-US" dirty="0" smtClean="0"/>
              <a:t>weekend duties </a:t>
            </a:r>
            <a:r>
              <a:rPr lang="en-US" dirty="0" smtClean="0"/>
              <a:t>in ICU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7701"/>
            <a:ext cx="2947988" cy="46005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Future prospects: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03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Patient centered practice is the way forward for pharmacy.</a:t>
            </a:r>
          </a:p>
          <a:p>
            <a:r>
              <a:rPr lang="en-US" sz="2400" dirty="0" smtClean="0"/>
              <a:t>Redefine the reward you expect from your service.</a:t>
            </a:r>
          </a:p>
          <a:p>
            <a:r>
              <a:rPr lang="en-US" sz="2400" dirty="0" smtClean="0"/>
              <a:t>Our system is not flawless,  but you can use the gaps to do something good.</a:t>
            </a:r>
          </a:p>
          <a:p>
            <a:r>
              <a:rPr lang="en-US" sz="2400" dirty="0" smtClean="0"/>
              <a:t>Diplomacy can work wonders.</a:t>
            </a:r>
          </a:p>
          <a:p>
            <a:r>
              <a:rPr lang="en-US" sz="2400" dirty="0" smtClean="0"/>
              <a:t>There is always a way around.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47701"/>
            <a:ext cx="2947988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conclusion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92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on full time </a:t>
            </a:r>
            <a:r>
              <a:rPr lang="en-US" dirty="0" err="1" smtClean="0"/>
              <a:t>secondment</a:t>
            </a:r>
            <a:r>
              <a:rPr lang="en-US" dirty="0" smtClean="0"/>
              <a:t> to the ICU department.</a:t>
            </a:r>
          </a:p>
          <a:p>
            <a:r>
              <a:rPr lang="en-US" dirty="0" smtClean="0"/>
              <a:t>Daily individual rounds on ICU patients.</a:t>
            </a:r>
          </a:p>
          <a:p>
            <a:r>
              <a:rPr lang="en-US" dirty="0" smtClean="0"/>
              <a:t>Rounding with ICU team.</a:t>
            </a:r>
          </a:p>
          <a:p>
            <a:r>
              <a:rPr lang="en-US" dirty="0" smtClean="0"/>
              <a:t>Communicating recommendations verbally to other healthcare staff and/or documenting recommendations in patient records. </a:t>
            </a:r>
          </a:p>
          <a:p>
            <a:r>
              <a:rPr lang="en-US" dirty="0" smtClean="0"/>
              <a:t>Supervising nursing staff (administration techniques, medication storage and handling).</a:t>
            </a:r>
          </a:p>
          <a:p>
            <a:r>
              <a:rPr lang="en-US" dirty="0" smtClean="0"/>
              <a:t>Protocol and policy development.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Clinical Pharmacy services in MKH ICU: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33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Key  elements to starting new clinical </a:t>
            </a:r>
            <a:r>
              <a:rPr lang="en-US" sz="8800" dirty="0" smtClean="0"/>
              <a:t>services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92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FF0000"/>
                </a:solidFill>
              </a:rPr>
              <a:t>YOU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/>
              <a:t>Key  elements to starting new clinical services:</a:t>
            </a:r>
          </a:p>
        </p:txBody>
      </p:sp>
    </p:spTree>
    <p:extLst>
      <p:ext uri="{BB962C8B-B14F-4D97-AF65-F5344CB8AC3E}">
        <p14:creationId xmlns:p14="http://schemas.microsoft.com/office/powerpoint/2010/main" val="20943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213756"/>
            <a:ext cx="7851677" cy="63651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Candidate characteristics</a:t>
            </a:r>
            <a:r>
              <a:rPr lang="ar-SA" sz="2800" dirty="0" smtClean="0"/>
              <a:t>:</a:t>
            </a:r>
            <a:endParaRPr lang="en-US" sz="2800" dirty="0" smtClean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elf motivation. </a:t>
            </a:r>
          </a:p>
          <a:p>
            <a:pPr lvl="1"/>
            <a:r>
              <a:rPr lang="en-US" sz="2400" dirty="0"/>
              <a:t>Diplomatic.</a:t>
            </a:r>
          </a:p>
          <a:p>
            <a:pPr lvl="1"/>
            <a:r>
              <a:rPr lang="en-US" sz="2400" dirty="0" smtClean="0"/>
              <a:t>Proactive.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ife long learner.</a:t>
            </a:r>
          </a:p>
          <a:p>
            <a:pPr lvl="1"/>
            <a:r>
              <a:rPr lang="en-US" sz="2400" dirty="0" smtClean="0"/>
              <a:t> Take an extra step.</a:t>
            </a:r>
          </a:p>
          <a:p>
            <a:pPr lvl="1"/>
            <a:r>
              <a:rPr lang="en-US" sz="2400" dirty="0" smtClean="0"/>
              <a:t>Communication.</a:t>
            </a:r>
          </a:p>
          <a:p>
            <a:pPr lvl="1"/>
            <a:r>
              <a:rPr lang="en-US" sz="2400" dirty="0" smtClean="0"/>
              <a:t>Pick your surroundings </a:t>
            </a:r>
          </a:p>
          <a:p>
            <a:pPr lvl="1"/>
            <a:r>
              <a:rPr lang="en-US" sz="2400" dirty="0" smtClean="0"/>
              <a:t>Assume responsibility</a:t>
            </a:r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Key  elements to starting new clinical services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904" y="296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213756"/>
            <a:ext cx="7851677" cy="63651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Need of multidisciplinary model of healthcare: </a:t>
            </a:r>
          </a:p>
          <a:p>
            <a:pPr lvl="1"/>
            <a:r>
              <a:rPr lang="en-US" sz="2800" dirty="0" smtClean="0"/>
              <a:t>Clinical services:  </a:t>
            </a:r>
          </a:p>
          <a:p>
            <a:pPr lvl="2">
              <a:buFont typeface="Wingdings" charset="2"/>
              <a:buChar char="v"/>
            </a:pPr>
            <a:r>
              <a:rPr lang="en-US" sz="2400" dirty="0" smtClean="0"/>
              <a:t>individual.</a:t>
            </a:r>
          </a:p>
          <a:p>
            <a:pPr lvl="2">
              <a:buFont typeface="Wingdings" charset="2"/>
              <a:buChar char="v"/>
            </a:pPr>
            <a:r>
              <a:rPr lang="en-US" sz="2400" dirty="0" smtClean="0"/>
              <a:t>Team based.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Key  elements to starting new clinical services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904" y="296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213756"/>
            <a:ext cx="7851677" cy="63651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Approach:  </a:t>
            </a:r>
          </a:p>
          <a:p>
            <a:pPr lvl="1"/>
            <a:r>
              <a:rPr lang="en-US" sz="2400" dirty="0" smtClean="0"/>
              <a:t>What </a:t>
            </a:r>
            <a:endParaRPr lang="en-US" sz="2400" dirty="0"/>
          </a:p>
          <a:p>
            <a:pPr lvl="1"/>
            <a:r>
              <a:rPr lang="en-US" sz="2400" dirty="0" smtClean="0"/>
              <a:t>Who 	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/>
              <a:t>Supportive healthcare professionals from department of interest.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/>
              <a:t>Head of your department.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/>
              <a:t>Institute administration. 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/>
              <a:t>Quality office/team.  </a:t>
            </a:r>
          </a:p>
          <a:p>
            <a:pPr lvl="2">
              <a:buFont typeface="Wingdings" charset="2"/>
              <a:buChar char="Ø"/>
            </a:pPr>
            <a:endParaRPr lang="en-US" sz="2000" dirty="0" smtClean="0"/>
          </a:p>
          <a:p>
            <a:pPr lvl="1"/>
            <a:r>
              <a:rPr lang="en-US" sz="2400" dirty="0" smtClean="0"/>
              <a:t>How</a:t>
            </a:r>
            <a:r>
              <a:rPr lang="en-US" sz="2400" dirty="0">
                <a:sym typeface="Wingdings"/>
              </a:rPr>
              <a:t> 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In the form of a (pilot rotation, training program, research?)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Identify recipient of proposal. </a:t>
            </a:r>
          </a:p>
          <a:p>
            <a:pPr lvl="2">
              <a:buFont typeface="Wingdings" charset="2"/>
              <a:buChar char="Ø"/>
            </a:pPr>
            <a:r>
              <a:rPr lang="en-US" sz="2000" dirty="0" smtClean="0">
                <a:sym typeface="Wingdings"/>
              </a:rPr>
              <a:t>Formulate a proposal that matches the mindset of your recipient. </a:t>
            </a:r>
            <a:endParaRPr lang="en-US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Key  elements to starting new clinical services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71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14219</TotalTime>
  <Words>1289</Words>
  <Application>Microsoft Macintosh PowerPoint</Application>
  <PresentationFormat>Widescreen</PresentationFormat>
  <Paragraphs>168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Corbel</vt:lpstr>
      <vt:lpstr>Wingdings</vt:lpstr>
      <vt:lpstr>Wingdings 2</vt:lpstr>
      <vt:lpstr>Arial</vt:lpstr>
      <vt:lpstr>Calibri</vt:lpstr>
      <vt:lpstr>Tahoma</vt:lpstr>
      <vt:lpstr>Wingdings 3</vt:lpstr>
      <vt:lpstr>Frame</vt:lpstr>
      <vt:lpstr>Clinical Pharmacy Services: How to Initiate?</vt:lpstr>
      <vt:lpstr>Objectives:</vt:lpstr>
      <vt:lpstr>Clinical Pharmacy services in MKH ICU:</vt:lpstr>
      <vt:lpstr>PowerPoint Presentation</vt:lpstr>
      <vt:lpstr>Key  elements to starting new clinical services:</vt:lpstr>
      <vt:lpstr>Key  elements to starting new clinical services:</vt:lpstr>
      <vt:lpstr>PowerPoint Presentation</vt:lpstr>
      <vt:lpstr>Key  elements to starting new clinical services:</vt:lpstr>
      <vt:lpstr>Key  elements to starting new clinical services:</vt:lpstr>
      <vt:lpstr>Key  elements to starting new clinical services:</vt:lpstr>
      <vt:lpstr>Identifying the possible obstacles and gaining problem solving skills. </vt:lpstr>
      <vt:lpstr>A glimpse into our daily activities</vt:lpstr>
      <vt:lpstr>How to make your interventions successful  </vt:lpstr>
      <vt:lpstr>Scenario 1</vt:lpstr>
      <vt:lpstr>How to approach?  </vt:lpstr>
      <vt:lpstr>Follow up your recommendations</vt:lpstr>
      <vt:lpstr>Prescribing patterns  </vt:lpstr>
      <vt:lpstr>PowerPoint Presentation</vt:lpstr>
      <vt:lpstr>Scenario 2</vt:lpstr>
      <vt:lpstr>How to approach?</vt:lpstr>
      <vt:lpstr>Prescribing patterns  </vt:lpstr>
      <vt:lpstr>Scenario 3 </vt:lpstr>
      <vt:lpstr>How to approach?</vt:lpstr>
      <vt:lpstr>Future prospects: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Pharmacy Services: How to Initiate?</dc:title>
  <dc:creator>Literature Search</dc:creator>
  <cp:lastModifiedBy>Fa6o0o0m bu50</cp:lastModifiedBy>
  <cp:revision>38</cp:revision>
  <dcterms:created xsi:type="dcterms:W3CDTF">2017-04-06T08:30:09Z</dcterms:created>
  <dcterms:modified xsi:type="dcterms:W3CDTF">2017-04-19T13:26:44Z</dcterms:modified>
</cp:coreProperties>
</file>